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63" r:id="rId5"/>
    <p:sldId id="318" r:id="rId6"/>
    <p:sldId id="303" r:id="rId7"/>
    <p:sldId id="311" r:id="rId8"/>
    <p:sldId id="317" r:id="rId9"/>
    <p:sldId id="313" r:id="rId10"/>
    <p:sldId id="319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haron Spiegel" initials="SS" lastIdx="9" clrIdx="6">
    <p:extLst>
      <p:ext uri="{19B8F6BF-5375-455C-9EA6-DF929625EA0E}">
        <p15:presenceInfo xmlns:p15="http://schemas.microsoft.com/office/powerpoint/2012/main" userId="S::spiegel@un.org::06b8e6c5-77f4-474e-86d5-54e21ef7ed49" providerId="AD"/>
      </p:ext>
    </p:extLst>
  </p:cmAuthor>
  <p:cmAuthor id="1" name="Financing for Development Office" initials="FfDO" lastIdx="1" clrIdx="0"/>
  <p:cmAuthor id="8" name="Cornelia Kaldewei" initials="CK" lastIdx="6" clrIdx="7">
    <p:extLst>
      <p:ext uri="{19B8F6BF-5375-455C-9EA6-DF929625EA0E}">
        <p15:presenceInfo xmlns:p15="http://schemas.microsoft.com/office/powerpoint/2012/main" userId="S::kaldewei@un.org::4cadc8bf-6122-4e35-afeb-865e471089c5" providerId="AD"/>
      </p:ext>
    </p:extLst>
  </p:cmAuthor>
  <p:cmAuthor id="2" name="Shari Spiegel" initials="SS" lastIdx="21" clrIdx="1"/>
  <p:cmAuthor id="9" name="Mathieu Verougstraete" initials="MV" lastIdx="1" clrIdx="8">
    <p:extLst>
      <p:ext uri="{19B8F6BF-5375-455C-9EA6-DF929625EA0E}">
        <p15:presenceInfo xmlns:p15="http://schemas.microsoft.com/office/powerpoint/2012/main" userId="S::verougstraete@un.org::02a7e858-3f09-49dd-a2cf-dfbbe6413b56" providerId="AD"/>
      </p:ext>
    </p:extLst>
  </p:cmAuthor>
  <p:cmAuthor id="3" name="Finance For Development Office" initials="PC" lastIdx="2" clrIdx="2">
    <p:extLst>
      <p:ext uri="{19B8F6BF-5375-455C-9EA6-DF929625EA0E}">
        <p15:presenceInfo xmlns:p15="http://schemas.microsoft.com/office/powerpoint/2012/main" userId="Finance For Development Office" providerId="None"/>
      </p:ext>
    </p:extLst>
  </p:cmAuthor>
  <p:cmAuthor id="10" name="Oliver Schwank" initials="OS" lastIdx="3" clrIdx="9">
    <p:extLst>
      <p:ext uri="{19B8F6BF-5375-455C-9EA6-DF929625EA0E}">
        <p15:presenceInfo xmlns:p15="http://schemas.microsoft.com/office/powerpoint/2012/main" userId="S::schwank@un.org::bd9b24e0-93fd-46c1-b5b3-ebaefb0a5bad" providerId="AD"/>
      </p:ext>
    </p:extLst>
  </p:cmAuthor>
  <p:cmAuthor id="4" name="Resina Katafono" initials="RK" lastIdx="1" clrIdx="3">
    <p:extLst>
      <p:ext uri="{19B8F6BF-5375-455C-9EA6-DF929625EA0E}">
        <p15:presenceInfo xmlns:p15="http://schemas.microsoft.com/office/powerpoint/2012/main" userId="S::resina.katafono@un.org::d17150b1-8655-4379-8f35-bca186040978" providerId="AD"/>
      </p:ext>
    </p:extLst>
  </p:cmAuthor>
  <p:cmAuthor id="11" name="Jie Wei" initials="JW" lastIdx="2" clrIdx="10">
    <p:extLst>
      <p:ext uri="{19B8F6BF-5375-455C-9EA6-DF929625EA0E}">
        <p15:presenceInfo xmlns:p15="http://schemas.microsoft.com/office/powerpoint/2012/main" userId="S::weij@un.org::30e20586-deca-4053-9740-e452d33dd565" providerId="AD"/>
      </p:ext>
    </p:extLst>
  </p:cmAuthor>
  <p:cmAuthor id="5" name="FSDO" initials="RK" lastIdx="2" clrIdx="4">
    <p:extLst>
      <p:ext uri="{19B8F6BF-5375-455C-9EA6-DF929625EA0E}">
        <p15:presenceInfo xmlns:p15="http://schemas.microsoft.com/office/powerpoint/2012/main" userId="FSDO" providerId="None"/>
      </p:ext>
    </p:extLst>
  </p:cmAuthor>
  <p:cmAuthor id="6" name="Resina Katafono" initials="RK [2]" lastIdx="6" clrIdx="5">
    <p:extLst>
      <p:ext uri="{19B8F6BF-5375-455C-9EA6-DF929625EA0E}">
        <p15:presenceInfo xmlns:p15="http://schemas.microsoft.com/office/powerpoint/2012/main" userId="Resina Katafo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C31F33"/>
    <a:srgbClr val="0B7377"/>
    <a:srgbClr val="43AED8"/>
    <a:srgbClr val="7B387A"/>
    <a:srgbClr val="F36F27"/>
    <a:srgbClr val="289A47"/>
    <a:srgbClr val="F99D26"/>
    <a:srgbClr val="48773E"/>
    <a:srgbClr val="929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038" autoAdjust="0"/>
  </p:normalViewPr>
  <p:slideViewPr>
    <p:cSldViewPr snapToGrid="0">
      <p:cViewPr varScale="1">
        <p:scale>
          <a:sx n="90" d="100"/>
          <a:sy n="90" d="100"/>
        </p:scale>
        <p:origin x="6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lia Kaldewei" userId="4cadc8bf-6122-4e35-afeb-865e471089c5" providerId="ADAL" clId="{D5BD29D3-4FEA-469A-98F6-B4128EB79257}"/>
    <pc:docChg chg="undo redo custSel addSld delSld modSld">
      <pc:chgData name="Cornelia Kaldewei" userId="4cadc8bf-6122-4e35-afeb-865e471089c5" providerId="ADAL" clId="{D5BD29D3-4FEA-469A-98F6-B4128EB79257}" dt="2020-05-26T20:40:22.027" v="496" actId="114"/>
      <pc:docMkLst>
        <pc:docMk/>
      </pc:docMkLst>
      <pc:sldChg chg="del">
        <pc:chgData name="Cornelia Kaldewei" userId="4cadc8bf-6122-4e35-afeb-865e471089c5" providerId="ADAL" clId="{D5BD29D3-4FEA-469A-98F6-B4128EB79257}" dt="2020-05-26T19:36:42.191" v="0" actId="47"/>
        <pc:sldMkLst>
          <pc:docMk/>
          <pc:sldMk cId="3421224793" sldId="268"/>
        </pc:sldMkLst>
      </pc:sldChg>
      <pc:sldChg chg="modSp mod">
        <pc:chgData name="Cornelia Kaldewei" userId="4cadc8bf-6122-4e35-afeb-865e471089c5" providerId="ADAL" clId="{D5BD29D3-4FEA-469A-98F6-B4128EB79257}" dt="2020-05-26T20:40:22.027" v="496" actId="114"/>
        <pc:sldMkLst>
          <pc:docMk/>
          <pc:sldMk cId="845607357" sldId="303"/>
        </pc:sldMkLst>
        <pc:spChg chg="mod">
          <ac:chgData name="Cornelia Kaldewei" userId="4cadc8bf-6122-4e35-afeb-865e471089c5" providerId="ADAL" clId="{D5BD29D3-4FEA-469A-98F6-B4128EB79257}" dt="2020-05-26T20:40:22.027" v="496" actId="114"/>
          <ac:spMkLst>
            <pc:docMk/>
            <pc:sldMk cId="845607357" sldId="303"/>
            <ac:spMk id="4" creationId="{F8C912B5-965C-49B7-A8E6-B6E79DCD7D17}"/>
          </ac:spMkLst>
        </pc:spChg>
      </pc:sldChg>
      <pc:sldChg chg="modSp mod">
        <pc:chgData name="Cornelia Kaldewei" userId="4cadc8bf-6122-4e35-afeb-865e471089c5" providerId="ADAL" clId="{D5BD29D3-4FEA-469A-98F6-B4128EB79257}" dt="2020-05-26T20:33:52.428" v="387" actId="113"/>
        <pc:sldMkLst>
          <pc:docMk/>
          <pc:sldMk cId="493257693" sldId="311"/>
        </pc:sldMkLst>
        <pc:spChg chg="mod">
          <ac:chgData name="Cornelia Kaldewei" userId="4cadc8bf-6122-4e35-afeb-865e471089c5" providerId="ADAL" clId="{D5BD29D3-4FEA-469A-98F6-B4128EB79257}" dt="2020-05-26T20:33:42.328" v="385" actId="114"/>
          <ac:spMkLst>
            <pc:docMk/>
            <pc:sldMk cId="493257693" sldId="311"/>
            <ac:spMk id="6" creationId="{8B8854D8-C609-48EE-BD32-B4E15973E728}"/>
          </ac:spMkLst>
        </pc:spChg>
        <pc:spChg chg="mod">
          <ac:chgData name="Cornelia Kaldewei" userId="4cadc8bf-6122-4e35-afeb-865e471089c5" providerId="ADAL" clId="{D5BD29D3-4FEA-469A-98F6-B4128EB79257}" dt="2020-05-26T20:24:59.653" v="280" actId="5793"/>
          <ac:spMkLst>
            <pc:docMk/>
            <pc:sldMk cId="493257693" sldId="311"/>
            <ac:spMk id="7" creationId="{0AAA0EC7-09BB-435B-8A05-D7EC2D01C83D}"/>
          </ac:spMkLst>
        </pc:spChg>
        <pc:spChg chg="mod">
          <ac:chgData name="Cornelia Kaldewei" userId="4cadc8bf-6122-4e35-afeb-865e471089c5" providerId="ADAL" clId="{D5BD29D3-4FEA-469A-98F6-B4128EB79257}" dt="2020-05-26T20:33:21.748" v="378" actId="114"/>
          <ac:spMkLst>
            <pc:docMk/>
            <pc:sldMk cId="493257693" sldId="311"/>
            <ac:spMk id="13" creationId="{D39F7EF2-7150-44D1-9FB9-03323265BD39}"/>
          </ac:spMkLst>
        </pc:spChg>
        <pc:spChg chg="mod">
          <ac:chgData name="Cornelia Kaldewei" userId="4cadc8bf-6122-4e35-afeb-865e471089c5" providerId="ADAL" clId="{D5BD29D3-4FEA-469A-98F6-B4128EB79257}" dt="2020-05-26T20:33:31.261" v="382" actId="114"/>
          <ac:spMkLst>
            <pc:docMk/>
            <pc:sldMk cId="493257693" sldId="311"/>
            <ac:spMk id="18" creationId="{7454719A-5D0D-4B5B-B89C-70260E9D3384}"/>
          </ac:spMkLst>
        </pc:spChg>
        <pc:spChg chg="mod">
          <ac:chgData name="Cornelia Kaldewei" userId="4cadc8bf-6122-4e35-afeb-865e471089c5" providerId="ADAL" clId="{D5BD29D3-4FEA-469A-98F6-B4128EB79257}" dt="2020-05-26T20:33:52.428" v="387" actId="113"/>
          <ac:spMkLst>
            <pc:docMk/>
            <pc:sldMk cId="493257693" sldId="311"/>
            <ac:spMk id="19" creationId="{FC0504F0-37F8-4160-B951-61E714BD8C61}"/>
          </ac:spMkLst>
        </pc:spChg>
        <pc:spChg chg="mod">
          <ac:chgData name="Cornelia Kaldewei" userId="4cadc8bf-6122-4e35-afeb-865e471089c5" providerId="ADAL" clId="{D5BD29D3-4FEA-469A-98F6-B4128EB79257}" dt="2020-05-26T20:33:46.788" v="386" actId="113"/>
          <ac:spMkLst>
            <pc:docMk/>
            <pc:sldMk cId="493257693" sldId="311"/>
            <ac:spMk id="20" creationId="{8D8FC777-AE98-4220-BAEB-BA351521E3AD}"/>
          </ac:spMkLst>
        </pc:spChg>
      </pc:sldChg>
      <pc:sldChg chg="modSp add del mod">
        <pc:chgData name="Cornelia Kaldewei" userId="4cadc8bf-6122-4e35-afeb-865e471089c5" providerId="ADAL" clId="{D5BD29D3-4FEA-469A-98F6-B4128EB79257}" dt="2020-05-26T20:32:18.503" v="362" actId="114"/>
        <pc:sldMkLst>
          <pc:docMk/>
          <pc:sldMk cId="14878764" sldId="313"/>
        </pc:sldMkLst>
        <pc:spChg chg="mod">
          <ac:chgData name="Cornelia Kaldewei" userId="4cadc8bf-6122-4e35-afeb-865e471089c5" providerId="ADAL" clId="{D5BD29D3-4FEA-469A-98F6-B4128EB79257}" dt="2020-05-26T20:32:18.503" v="362" actId="114"/>
          <ac:spMkLst>
            <pc:docMk/>
            <pc:sldMk cId="14878764" sldId="313"/>
            <ac:spMk id="4" creationId="{F8C912B5-965C-49B7-A8E6-B6E79DCD7D17}"/>
          </ac:spMkLst>
        </pc:spChg>
      </pc:sldChg>
      <pc:sldChg chg="del">
        <pc:chgData name="Cornelia Kaldewei" userId="4cadc8bf-6122-4e35-afeb-865e471089c5" providerId="ADAL" clId="{D5BD29D3-4FEA-469A-98F6-B4128EB79257}" dt="2020-05-26T19:36:46.941" v="1" actId="47"/>
        <pc:sldMkLst>
          <pc:docMk/>
          <pc:sldMk cId="2248459179" sldId="314"/>
        </pc:sldMkLst>
      </pc:sldChg>
      <pc:sldChg chg="del">
        <pc:chgData name="Cornelia Kaldewei" userId="4cadc8bf-6122-4e35-afeb-865e471089c5" providerId="ADAL" clId="{D5BD29D3-4FEA-469A-98F6-B4128EB79257}" dt="2020-05-26T19:36:48.931" v="2" actId="47"/>
        <pc:sldMkLst>
          <pc:docMk/>
          <pc:sldMk cId="2915195522" sldId="315"/>
        </pc:sldMkLst>
      </pc:sldChg>
      <pc:sldChg chg="modSp add del mod">
        <pc:chgData name="Cornelia Kaldewei" userId="4cadc8bf-6122-4e35-afeb-865e471089c5" providerId="ADAL" clId="{D5BD29D3-4FEA-469A-98F6-B4128EB79257}" dt="2020-05-26T20:35:10.998" v="409" actId="114"/>
        <pc:sldMkLst>
          <pc:docMk/>
          <pc:sldMk cId="3649185354" sldId="317"/>
        </pc:sldMkLst>
        <pc:spChg chg="mod">
          <ac:chgData name="Cornelia Kaldewei" userId="4cadc8bf-6122-4e35-afeb-865e471089c5" providerId="ADAL" clId="{D5BD29D3-4FEA-469A-98F6-B4128EB79257}" dt="2020-05-26T20:35:10.998" v="409" actId="114"/>
          <ac:spMkLst>
            <pc:docMk/>
            <pc:sldMk cId="3649185354" sldId="317"/>
            <ac:spMk id="4" creationId="{F8C912B5-965C-49B7-A8E6-B6E79DCD7D17}"/>
          </ac:spMkLst>
        </pc:spChg>
      </pc:sldChg>
      <pc:sldChg chg="add del">
        <pc:chgData name="Cornelia Kaldewei" userId="4cadc8bf-6122-4e35-afeb-865e471089c5" providerId="ADAL" clId="{D5BD29D3-4FEA-469A-98F6-B4128EB79257}" dt="2020-05-26T19:41:45.380" v="26" actId="47"/>
        <pc:sldMkLst>
          <pc:docMk/>
          <pc:sldMk cId="2854686351" sldId="319"/>
        </pc:sldMkLst>
      </pc:sldChg>
      <pc:sldChg chg="del">
        <pc:chgData name="Cornelia Kaldewei" userId="4cadc8bf-6122-4e35-afeb-865e471089c5" providerId="ADAL" clId="{D5BD29D3-4FEA-469A-98F6-B4128EB79257}" dt="2020-05-26T19:41:32.681" v="3" actId="47"/>
        <pc:sldMkLst>
          <pc:docMk/>
          <pc:sldMk cId="1752947618" sldId="320"/>
        </pc:sldMkLst>
      </pc:sldChg>
      <pc:sldChg chg="del">
        <pc:chgData name="Cornelia Kaldewei" userId="4cadc8bf-6122-4e35-afeb-865e471089c5" providerId="ADAL" clId="{D5BD29D3-4FEA-469A-98F6-B4128EB79257}" dt="2020-05-26T19:41:38.881" v="20" actId="47"/>
        <pc:sldMkLst>
          <pc:docMk/>
          <pc:sldMk cId="2924231247" sldId="321"/>
        </pc:sldMkLst>
      </pc:sldChg>
      <pc:sldChg chg="del">
        <pc:chgData name="Cornelia Kaldewei" userId="4cadc8bf-6122-4e35-afeb-865e471089c5" providerId="ADAL" clId="{D5BD29D3-4FEA-469A-98F6-B4128EB79257}" dt="2020-05-26T19:41:38.671" v="19" actId="47"/>
        <pc:sldMkLst>
          <pc:docMk/>
          <pc:sldMk cId="2982862310" sldId="322"/>
        </pc:sldMkLst>
      </pc:sldChg>
      <pc:sldChg chg="del">
        <pc:chgData name="Cornelia Kaldewei" userId="4cadc8bf-6122-4e35-afeb-865e471089c5" providerId="ADAL" clId="{D5BD29D3-4FEA-469A-98F6-B4128EB79257}" dt="2020-05-26T19:41:38.491" v="18" actId="47"/>
        <pc:sldMkLst>
          <pc:docMk/>
          <pc:sldMk cId="1376407929" sldId="323"/>
        </pc:sldMkLst>
      </pc:sldChg>
      <pc:sldChg chg="del">
        <pc:chgData name="Cornelia Kaldewei" userId="4cadc8bf-6122-4e35-afeb-865e471089c5" providerId="ADAL" clId="{D5BD29D3-4FEA-469A-98F6-B4128EB79257}" dt="2020-05-26T19:41:38.290" v="17" actId="47"/>
        <pc:sldMkLst>
          <pc:docMk/>
          <pc:sldMk cId="1979546008" sldId="324"/>
        </pc:sldMkLst>
      </pc:sldChg>
      <pc:sldChg chg="del">
        <pc:chgData name="Cornelia Kaldewei" userId="4cadc8bf-6122-4e35-afeb-865e471089c5" providerId="ADAL" clId="{D5BD29D3-4FEA-469A-98F6-B4128EB79257}" dt="2020-05-26T19:41:38.120" v="16" actId="47"/>
        <pc:sldMkLst>
          <pc:docMk/>
          <pc:sldMk cId="2820674925" sldId="325"/>
        </pc:sldMkLst>
      </pc:sldChg>
      <pc:sldChg chg="del">
        <pc:chgData name="Cornelia Kaldewei" userId="4cadc8bf-6122-4e35-afeb-865e471089c5" providerId="ADAL" clId="{D5BD29D3-4FEA-469A-98F6-B4128EB79257}" dt="2020-05-26T19:41:37.911" v="15" actId="47"/>
        <pc:sldMkLst>
          <pc:docMk/>
          <pc:sldMk cId="3708792177" sldId="326"/>
        </pc:sldMkLst>
      </pc:sldChg>
      <pc:sldChg chg="del">
        <pc:chgData name="Cornelia Kaldewei" userId="4cadc8bf-6122-4e35-afeb-865e471089c5" providerId="ADAL" clId="{D5BD29D3-4FEA-469A-98F6-B4128EB79257}" dt="2020-05-26T19:41:37.730" v="14" actId="47"/>
        <pc:sldMkLst>
          <pc:docMk/>
          <pc:sldMk cId="1074416292" sldId="327"/>
        </pc:sldMkLst>
      </pc:sldChg>
      <pc:sldChg chg="del">
        <pc:chgData name="Cornelia Kaldewei" userId="4cadc8bf-6122-4e35-afeb-865e471089c5" providerId="ADAL" clId="{D5BD29D3-4FEA-469A-98F6-B4128EB79257}" dt="2020-05-26T19:41:37.325" v="12" actId="47"/>
        <pc:sldMkLst>
          <pc:docMk/>
          <pc:sldMk cId="2488374558" sldId="328"/>
        </pc:sldMkLst>
      </pc:sldChg>
      <pc:sldChg chg="del">
        <pc:chgData name="Cornelia Kaldewei" userId="4cadc8bf-6122-4e35-afeb-865e471089c5" providerId="ADAL" clId="{D5BD29D3-4FEA-469A-98F6-B4128EB79257}" dt="2020-05-26T19:41:37.151" v="11" actId="47"/>
        <pc:sldMkLst>
          <pc:docMk/>
          <pc:sldMk cId="1623754323" sldId="329"/>
        </pc:sldMkLst>
      </pc:sldChg>
      <pc:sldChg chg="del">
        <pc:chgData name="Cornelia Kaldewei" userId="4cadc8bf-6122-4e35-afeb-865e471089c5" providerId="ADAL" clId="{D5BD29D3-4FEA-469A-98F6-B4128EB79257}" dt="2020-05-26T19:41:36.911" v="10" actId="47"/>
        <pc:sldMkLst>
          <pc:docMk/>
          <pc:sldMk cId="3172304710" sldId="330"/>
        </pc:sldMkLst>
      </pc:sldChg>
      <pc:sldChg chg="del">
        <pc:chgData name="Cornelia Kaldewei" userId="4cadc8bf-6122-4e35-afeb-865e471089c5" providerId="ADAL" clId="{D5BD29D3-4FEA-469A-98F6-B4128EB79257}" dt="2020-05-26T19:41:36.640" v="9" actId="47"/>
        <pc:sldMkLst>
          <pc:docMk/>
          <pc:sldMk cId="3410511023" sldId="331"/>
        </pc:sldMkLst>
      </pc:sldChg>
      <pc:sldChg chg="del">
        <pc:chgData name="Cornelia Kaldewei" userId="4cadc8bf-6122-4e35-afeb-865e471089c5" providerId="ADAL" clId="{D5BD29D3-4FEA-469A-98F6-B4128EB79257}" dt="2020-05-26T19:41:36.380" v="8" actId="47"/>
        <pc:sldMkLst>
          <pc:docMk/>
          <pc:sldMk cId="257673093" sldId="332"/>
        </pc:sldMkLst>
      </pc:sldChg>
      <pc:sldChg chg="del">
        <pc:chgData name="Cornelia Kaldewei" userId="4cadc8bf-6122-4e35-afeb-865e471089c5" providerId="ADAL" clId="{D5BD29D3-4FEA-469A-98F6-B4128EB79257}" dt="2020-05-26T19:41:36.001" v="7" actId="47"/>
        <pc:sldMkLst>
          <pc:docMk/>
          <pc:sldMk cId="2538085506" sldId="333"/>
        </pc:sldMkLst>
      </pc:sldChg>
      <pc:sldChg chg="del">
        <pc:chgData name="Cornelia Kaldewei" userId="4cadc8bf-6122-4e35-afeb-865e471089c5" providerId="ADAL" clId="{D5BD29D3-4FEA-469A-98F6-B4128EB79257}" dt="2020-05-26T19:41:35.401" v="6" actId="47"/>
        <pc:sldMkLst>
          <pc:docMk/>
          <pc:sldMk cId="1262364924" sldId="334"/>
        </pc:sldMkLst>
      </pc:sldChg>
      <pc:sldChg chg="del">
        <pc:chgData name="Cornelia Kaldewei" userId="4cadc8bf-6122-4e35-afeb-865e471089c5" providerId="ADAL" clId="{D5BD29D3-4FEA-469A-98F6-B4128EB79257}" dt="2020-05-26T19:41:34.961" v="5" actId="47"/>
        <pc:sldMkLst>
          <pc:docMk/>
          <pc:sldMk cId="3623972698" sldId="335"/>
        </pc:sldMkLst>
      </pc:sldChg>
      <pc:sldChg chg="del">
        <pc:chgData name="Cornelia Kaldewei" userId="4cadc8bf-6122-4e35-afeb-865e471089c5" providerId="ADAL" clId="{D5BD29D3-4FEA-469A-98F6-B4128EB79257}" dt="2020-05-26T19:41:33.370" v="4" actId="47"/>
        <pc:sldMkLst>
          <pc:docMk/>
          <pc:sldMk cId="2352156359" sldId="336"/>
        </pc:sldMkLst>
      </pc:sldChg>
      <pc:sldChg chg="del">
        <pc:chgData name="Cornelia Kaldewei" userId="4cadc8bf-6122-4e35-afeb-865e471089c5" providerId="ADAL" clId="{D5BD29D3-4FEA-469A-98F6-B4128EB79257}" dt="2020-05-26T19:41:37.541" v="13" actId="47"/>
        <pc:sldMkLst>
          <pc:docMk/>
          <pc:sldMk cId="672773888" sldId="3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D436F5-9561-4646-BC26-BCE02BE6ECCD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1CD85E-F45A-4A58-87ED-C37C4307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22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CD85E-F45A-4A58-87ED-C37C430742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58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B21B-BF32-494C-B46A-D840C851D17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BD75-DE02-41A3-8D04-86AD9E7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1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B21B-BF32-494C-B46A-D840C851D17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BD75-DE02-41A3-8D04-86AD9E7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7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B21B-BF32-494C-B46A-D840C851D17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BD75-DE02-41A3-8D04-86AD9E7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B21B-BF32-494C-B46A-D840C851D17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BD75-DE02-41A3-8D04-86AD9E7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B21B-BF32-494C-B46A-D840C851D17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BD75-DE02-41A3-8D04-86AD9E7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8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B21B-BF32-494C-B46A-D840C851D17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BD75-DE02-41A3-8D04-86AD9E7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4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B21B-BF32-494C-B46A-D840C851D17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BD75-DE02-41A3-8D04-86AD9E7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B21B-BF32-494C-B46A-D840C851D17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BD75-DE02-41A3-8D04-86AD9E7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B21B-BF32-494C-B46A-D840C851D17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BD75-DE02-41A3-8D04-86AD9E7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1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B21B-BF32-494C-B46A-D840C851D17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BD75-DE02-41A3-8D04-86AD9E7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B21B-BF32-494C-B46A-D840C851D17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BD75-DE02-41A3-8D04-86AD9E7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8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B21B-BF32-494C-B46A-D840C851D17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FBD75-DE02-41A3-8D04-86AD9E7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evelopmentfinance.un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developmentfinance.un.org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mentfinance.un.org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mentfinance.un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mentfinance.un.or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mentfinance.un.org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5909B7-ADD0-4FA4-BDBF-1A12ED13A95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76FA6">
                  <a:shade val="30000"/>
                  <a:satMod val="115000"/>
                </a:srgbClr>
              </a:gs>
              <a:gs pos="50000">
                <a:srgbClr val="176FA6">
                  <a:shade val="67500"/>
                  <a:satMod val="115000"/>
                </a:srgbClr>
              </a:gs>
              <a:gs pos="100000">
                <a:srgbClr val="176FA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F0BDAB-F407-40F3-BE52-AE9BFA1FA3C1}"/>
              </a:ext>
            </a:extLst>
          </p:cNvPr>
          <p:cNvSpPr/>
          <p:nvPr/>
        </p:nvSpPr>
        <p:spPr>
          <a:xfrm>
            <a:off x="170558" y="283892"/>
            <a:ext cx="8528051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/>
                </a:solidFill>
              </a:rPr>
              <a:t>2020 Financing for Sustainable Development Report (FSDR)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BE35CEE-CF84-439B-AFAA-260B3D341680}"/>
              </a:ext>
            </a:extLst>
          </p:cNvPr>
          <p:cNvSpPr txBox="1">
            <a:spLocks/>
          </p:cNvSpPr>
          <p:nvPr/>
        </p:nvSpPr>
        <p:spPr>
          <a:xfrm>
            <a:off x="4434584" y="1167300"/>
            <a:ext cx="4709416" cy="495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200" b="1">
                <a:solidFill>
                  <a:schemeClr val="bg1"/>
                </a:solidFill>
              </a:rPr>
              <a:t>by the Inter-agency Task Force on Financing for Development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1BE5EE-0854-4B54-985B-203F6D22AA01}"/>
              </a:ext>
            </a:extLst>
          </p:cNvPr>
          <p:cNvSpPr/>
          <p:nvPr/>
        </p:nvSpPr>
        <p:spPr>
          <a:xfrm>
            <a:off x="4434584" y="4749358"/>
            <a:ext cx="3884397" cy="400110"/>
          </a:xfrm>
          <a:prstGeom prst="rect">
            <a:avLst/>
          </a:prstGeom>
          <a:noFill/>
        </p:spPr>
        <p:txBody>
          <a:bodyPr wrap="none" anchor="t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http://developmentfinance.un.org</a:t>
            </a:r>
            <a:endParaRPr lang="en-US" sz="2000" b="1">
              <a:solidFill>
                <a:schemeClr val="bg1"/>
              </a:solidFill>
              <a:latin typeface="Calibri"/>
              <a:ea typeface="DengXian" panose="02010600030101010101" pitchFamily="2" charset="-122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A70EC7-99EA-47B0-8587-8B249892F963}"/>
              </a:ext>
            </a:extLst>
          </p:cNvPr>
          <p:cNvSpPr/>
          <p:nvPr/>
        </p:nvSpPr>
        <p:spPr>
          <a:xfrm>
            <a:off x="4434583" y="2080966"/>
            <a:ext cx="404139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>
                <a:solidFill>
                  <a:schemeClr val="bg1"/>
                </a:solidFill>
              </a:rPr>
              <a:t>More than 60 United Nations Agencies and international organizations. </a:t>
            </a:r>
          </a:p>
          <a:p>
            <a:endParaRPr lang="en-US" sz="2200" i="1">
              <a:solidFill>
                <a:schemeClr val="bg1"/>
              </a:solidFill>
            </a:endParaRPr>
          </a:p>
          <a:p>
            <a:r>
              <a:rPr lang="en-US" sz="2200" i="1">
                <a:solidFill>
                  <a:schemeClr val="bg1"/>
                </a:solidFill>
              </a:rPr>
              <a:t>Led by UN-DESA, with the IMF, WBG, UNDP, UNCTAD and WTO in leading roles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29BC43-05F3-4C8C-B9EE-1D23B74504E3}"/>
              </a:ext>
            </a:extLst>
          </p:cNvPr>
          <p:cNvSpPr/>
          <p:nvPr/>
        </p:nvSpPr>
        <p:spPr>
          <a:xfrm rot="10800000" flipV="1">
            <a:off x="424578" y="6451242"/>
            <a:ext cx="6128621" cy="4744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976743B-6ACA-4AE0-8E66-D2D7734F3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5" r="23150"/>
          <a:stretch/>
        </p:blipFill>
        <p:spPr>
          <a:xfrm>
            <a:off x="6330292" y="6006352"/>
            <a:ext cx="2446155" cy="1668951"/>
          </a:xfrm>
          <a:prstGeom prst="rect">
            <a:avLst/>
          </a:prstGeom>
        </p:spPr>
      </p:pic>
      <p:pic>
        <p:nvPicPr>
          <p:cNvPr id="2" name="Picture 12">
            <a:extLst>
              <a:ext uri="{FF2B5EF4-FFF2-40B4-BE49-F238E27FC236}">
                <a16:creationId xmlns:a16="http://schemas.microsoft.com/office/drawing/2014/main" id="{B47D461E-E5AC-4E19-B716-27C9D416B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358" y="1095225"/>
            <a:ext cx="3749792" cy="48329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022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A1FB1C-7BFB-455A-A32D-D8B229CAB9EA}"/>
              </a:ext>
            </a:extLst>
          </p:cNvPr>
          <p:cNvSpPr/>
          <p:nvPr/>
        </p:nvSpPr>
        <p:spPr>
          <a:xfrm rot="10800000" flipV="1">
            <a:off x="321057" y="6241784"/>
            <a:ext cx="8527108" cy="45719"/>
          </a:xfrm>
          <a:prstGeom prst="rect">
            <a:avLst/>
          </a:prstGeom>
          <a:solidFill>
            <a:srgbClr val="75707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EF7D3-6999-4F3C-B3D3-F2BD33C98463}"/>
              </a:ext>
            </a:extLst>
          </p:cNvPr>
          <p:cNvSpPr txBox="1">
            <a:spLocks/>
          </p:cNvSpPr>
          <p:nvPr/>
        </p:nvSpPr>
        <p:spPr>
          <a:xfrm>
            <a:off x="2446529" y="6262941"/>
            <a:ext cx="4250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i="1">
                <a:solidFill>
                  <a:srgbClr val="000000"/>
                </a:solidFill>
              </a:rPr>
              <a:t>Inter-agency Task Force on Financing for Development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11404-32F0-4F33-A71B-0602847D5074}"/>
              </a:ext>
            </a:extLst>
          </p:cNvPr>
          <p:cNvSpPr/>
          <p:nvPr/>
        </p:nvSpPr>
        <p:spPr>
          <a:xfrm>
            <a:off x="3535499" y="6522265"/>
            <a:ext cx="207300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050" u="sng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http://developmentfinance.un.org</a:t>
            </a:r>
            <a:endParaRPr lang="en-US" sz="1050"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pic>
        <p:nvPicPr>
          <p:cNvPr id="9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E974498-93DB-47D9-B4F7-25EFB02491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854" r="52496" b="57197"/>
          <a:stretch/>
        </p:blipFill>
        <p:spPr>
          <a:xfrm>
            <a:off x="2318714" y="1071497"/>
            <a:ext cx="4060472" cy="1128689"/>
          </a:xfrm>
          <a:prstGeom prst="rect">
            <a:avLst/>
          </a:prstGeom>
        </p:spPr>
      </p:pic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AEF00DAE-7AA3-4B87-8F3B-C714524FD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85" y="2458503"/>
            <a:ext cx="1202367" cy="1555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6C950A-968E-4968-B283-AE4D8B87E4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06" y="2458503"/>
            <a:ext cx="1196182" cy="154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A27E9F-F5CE-43C0-816E-BD896D8EC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84" y="2469955"/>
            <a:ext cx="1196182" cy="1548000"/>
          </a:xfrm>
          <a:prstGeom prst="rect">
            <a:avLst/>
          </a:prstGeom>
        </p:spPr>
      </p:pic>
      <p:pic>
        <p:nvPicPr>
          <p:cNvPr id="15" name="Picture 1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A44C63B-AE5E-4472-AC09-D3D3C202EA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43" y="4200974"/>
            <a:ext cx="1196182" cy="154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1F7CAA-2530-40E9-905F-861FB04AF0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54" y="4189254"/>
            <a:ext cx="1196182" cy="1548000"/>
          </a:xfrm>
          <a:prstGeom prst="rect">
            <a:avLst/>
          </a:prstGeom>
        </p:spPr>
      </p:pic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67263E6-BD1C-4300-B5E6-A24D23A14A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4" y="4189254"/>
            <a:ext cx="1196182" cy="1548000"/>
          </a:xfrm>
          <a:prstGeom prst="rect">
            <a:avLst/>
          </a:prstGeom>
        </p:spPr>
      </p:pic>
      <p:pic>
        <p:nvPicPr>
          <p:cNvPr id="21" name="Picture 2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18E7BC8-21D7-4F37-8A2D-4A5C513899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68" y="4189254"/>
            <a:ext cx="1196182" cy="1548000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E80D962-749C-4FDF-8582-95E8861579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686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>
                <a:latin typeface="+mn-lt"/>
              </a:rPr>
              <a:t>2020 FSDR - Outline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177BFA1-0E8C-4298-BEC0-0A25B5475F9F}"/>
              </a:ext>
            </a:extLst>
          </p:cNvPr>
          <p:cNvSpPr txBox="1">
            <a:spLocks/>
          </p:cNvSpPr>
          <p:nvPr/>
        </p:nvSpPr>
        <p:spPr>
          <a:xfrm>
            <a:off x="213718" y="48170"/>
            <a:ext cx="7537246" cy="86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90000"/>
              </a:lnSpc>
            </a:pPr>
            <a:endParaRPr lang="en-GB" sz="2800" b="1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C236DE-8B3C-4F2C-816D-18E4353D2824}"/>
              </a:ext>
            </a:extLst>
          </p:cNvPr>
          <p:cNvSpPr txBox="1"/>
          <p:nvPr/>
        </p:nvSpPr>
        <p:spPr>
          <a:xfrm>
            <a:off x="2397478" y="2466927"/>
            <a:ext cx="1195673" cy="1538883"/>
          </a:xfrm>
          <a:prstGeom prst="rect">
            <a:avLst/>
          </a:prstGeom>
          <a:solidFill>
            <a:srgbClr val="43AED8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1"/>
                </a:solidFill>
                <a:cs typeface="Calibri"/>
              </a:rPr>
              <a:t>Thematic Chapter: 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000">
                <a:solidFill>
                  <a:schemeClr val="bg1"/>
                </a:solidFill>
                <a:cs typeface="Calibri"/>
              </a:rPr>
              <a:t>Transformative Digital Technologies </a:t>
            </a:r>
            <a:endParaRPr lang="en-US">
              <a:solidFill>
                <a:schemeClr val="bg1"/>
              </a:solidFill>
            </a:endParaRPr>
          </a:p>
          <a:p>
            <a:endParaRPr lang="en-US" sz="1050">
              <a:cs typeface="Calibri"/>
            </a:endParaRPr>
          </a:p>
          <a:p>
            <a:endParaRPr lang="en-US" sz="1050">
              <a:cs typeface="Calibri"/>
            </a:endParaRPr>
          </a:p>
          <a:p>
            <a:endParaRPr lang="en-US" sz="1050">
              <a:cs typeface="Calibri"/>
            </a:endParaRPr>
          </a:p>
          <a:p>
            <a:endParaRPr lang="en-US" sz="1050">
              <a:cs typeface="Calibri"/>
            </a:endParaRPr>
          </a:p>
          <a:p>
            <a:endParaRPr lang="en-US" sz="1200"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F562ED-361F-423E-AA5A-11DBA82661B5}"/>
              </a:ext>
            </a:extLst>
          </p:cNvPr>
          <p:cNvSpPr txBox="1"/>
          <p:nvPr/>
        </p:nvSpPr>
        <p:spPr>
          <a:xfrm>
            <a:off x="808428" y="2466928"/>
            <a:ext cx="1203368" cy="1555440"/>
          </a:xfrm>
          <a:prstGeom prst="rect">
            <a:avLst/>
          </a:prstGeom>
          <a:solidFill>
            <a:srgbClr val="43AED8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1"/>
                </a:solidFill>
                <a:ea typeface="+mn-lt"/>
                <a:cs typeface="+mn-lt"/>
              </a:rPr>
              <a:t>Global 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000">
                <a:solidFill>
                  <a:schemeClr val="bg1"/>
                </a:solidFill>
                <a:ea typeface="+mn-lt"/>
                <a:cs typeface="+mn-lt"/>
              </a:rPr>
              <a:t>Economic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000">
                <a:solidFill>
                  <a:schemeClr val="bg1"/>
                </a:solidFill>
                <a:ea typeface="+mn-lt"/>
                <a:cs typeface="+mn-lt"/>
              </a:rPr>
              <a:t>Context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 sz="1000">
              <a:ea typeface="+mn-lt"/>
              <a:cs typeface="+mn-lt"/>
            </a:endParaRPr>
          </a:p>
          <a:p>
            <a:endParaRPr lang="en-US" sz="1000">
              <a:solidFill>
                <a:srgbClr val="000000"/>
              </a:solidFill>
              <a:cs typeface="Calibri"/>
            </a:endParaRPr>
          </a:p>
          <a:p>
            <a:endParaRPr lang="en-US" sz="1000">
              <a:cs typeface="Calibri"/>
            </a:endParaRPr>
          </a:p>
          <a:p>
            <a:endParaRPr lang="en-US" sz="1000">
              <a:cs typeface="Calibri"/>
            </a:endParaRPr>
          </a:p>
          <a:p>
            <a:endParaRPr lang="en-US" sz="1050">
              <a:cs typeface="Calibri"/>
            </a:endParaRPr>
          </a:p>
          <a:p>
            <a:endParaRPr lang="en-US" sz="1200"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D05231-25DE-46B7-909B-00DF06AD6341}"/>
              </a:ext>
            </a:extLst>
          </p:cNvPr>
          <p:cNvSpPr txBox="1"/>
          <p:nvPr/>
        </p:nvSpPr>
        <p:spPr>
          <a:xfrm>
            <a:off x="7206441" y="4202335"/>
            <a:ext cx="1195673" cy="1523494"/>
          </a:xfrm>
          <a:prstGeom prst="rect">
            <a:avLst/>
          </a:prstGeom>
          <a:solidFill>
            <a:srgbClr val="43AED8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1"/>
                </a:solidFill>
                <a:cs typeface="Calibri"/>
              </a:rPr>
              <a:t>Data</a:t>
            </a:r>
          </a:p>
          <a:p>
            <a:endParaRPr lang="en-US" sz="1000">
              <a:solidFill>
                <a:schemeClr val="bg1"/>
              </a:solidFill>
              <a:cs typeface="Calibri"/>
            </a:endParaRPr>
          </a:p>
          <a:p>
            <a:endParaRPr lang="en-US" sz="1000">
              <a:solidFill>
                <a:schemeClr val="bg1"/>
              </a:solidFill>
              <a:cs typeface="Calibri"/>
            </a:endParaRPr>
          </a:p>
          <a:p>
            <a:endParaRPr lang="en-US" sz="1000">
              <a:cs typeface="Calibri"/>
            </a:endParaRPr>
          </a:p>
          <a:p>
            <a:endParaRPr lang="en-US" sz="1000">
              <a:cs typeface="Calibri"/>
            </a:endParaRPr>
          </a:p>
          <a:p>
            <a:endParaRPr lang="en-US" sz="1000">
              <a:cs typeface="Calibri"/>
            </a:endParaRPr>
          </a:p>
          <a:p>
            <a:endParaRPr lang="en-US" sz="1000">
              <a:cs typeface="Calibri"/>
            </a:endParaRPr>
          </a:p>
          <a:p>
            <a:endParaRPr lang="en-US" sz="1100">
              <a:cs typeface="Calibri"/>
            </a:endParaRPr>
          </a:p>
          <a:p>
            <a:endParaRPr lang="en-US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57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A1FB1C-7BFB-455A-A32D-D8B229CAB9EA}"/>
              </a:ext>
            </a:extLst>
          </p:cNvPr>
          <p:cNvSpPr/>
          <p:nvPr/>
        </p:nvSpPr>
        <p:spPr>
          <a:xfrm rot="10800000" flipV="1">
            <a:off x="321057" y="6241784"/>
            <a:ext cx="8527108" cy="45719"/>
          </a:xfrm>
          <a:prstGeom prst="rect">
            <a:avLst/>
          </a:prstGeom>
          <a:solidFill>
            <a:srgbClr val="75707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EF7D3-6999-4F3C-B3D3-F2BD33C98463}"/>
              </a:ext>
            </a:extLst>
          </p:cNvPr>
          <p:cNvSpPr txBox="1">
            <a:spLocks/>
          </p:cNvSpPr>
          <p:nvPr/>
        </p:nvSpPr>
        <p:spPr>
          <a:xfrm>
            <a:off x="2446529" y="6262941"/>
            <a:ext cx="4250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i="1">
                <a:solidFill>
                  <a:srgbClr val="000000"/>
                </a:solidFill>
              </a:rPr>
              <a:t>Inter-agency Task Force on Financing for Development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11404-32F0-4F33-A71B-0602847D5074}"/>
              </a:ext>
            </a:extLst>
          </p:cNvPr>
          <p:cNvSpPr/>
          <p:nvPr/>
        </p:nvSpPr>
        <p:spPr>
          <a:xfrm>
            <a:off x="3535499" y="6522265"/>
            <a:ext cx="207300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050" u="sng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http://developmentfinance.un.org</a:t>
            </a:r>
            <a:endParaRPr lang="en-US" sz="1050"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E80D962-749C-4FDF-8582-95E8861579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686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+mn-lt"/>
              </a:rPr>
              <a:t>Main Messages from the 2020 FSDR:</a:t>
            </a:r>
            <a:endParaRPr lang="en-US" dirty="0">
              <a:latin typeface="Calibri Light"/>
              <a:cs typeface="Calibri Light"/>
            </a:endParaRPr>
          </a:p>
          <a:p>
            <a:r>
              <a:rPr lang="en-GB" sz="2800" b="1" i="1" dirty="0">
                <a:latin typeface="+mn-lt"/>
              </a:rPr>
              <a:t>The global context</a:t>
            </a:r>
            <a:endParaRPr lang="en-US" i="1" dirty="0">
              <a:cs typeface="Calibri Light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177BFA1-0E8C-4298-BEC0-0A25B5475F9F}"/>
              </a:ext>
            </a:extLst>
          </p:cNvPr>
          <p:cNvSpPr txBox="1">
            <a:spLocks/>
          </p:cNvSpPr>
          <p:nvPr/>
        </p:nvSpPr>
        <p:spPr>
          <a:xfrm>
            <a:off x="213718" y="48170"/>
            <a:ext cx="7537246" cy="86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90000"/>
              </a:lnSpc>
            </a:pPr>
            <a:endParaRPr lang="en-GB" sz="2800" b="1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C912B5-965C-49B7-A8E6-B6E79DCD7D17}"/>
              </a:ext>
            </a:extLst>
          </p:cNvPr>
          <p:cNvSpPr txBox="1"/>
          <p:nvPr/>
        </p:nvSpPr>
        <p:spPr>
          <a:xfrm>
            <a:off x="-91081" y="922180"/>
            <a:ext cx="9318208" cy="5221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The global </a:t>
            </a:r>
            <a:r>
              <a:rPr lang="en-US" sz="3200" b="1" dirty="0"/>
              <a:t>economic recession </a:t>
            </a:r>
            <a:r>
              <a:rPr lang="en-US" sz="3200" dirty="0"/>
              <a:t>and </a:t>
            </a:r>
            <a:r>
              <a:rPr lang="en-US" sz="3200" b="1" dirty="0"/>
              <a:t>financial turmoil</a:t>
            </a:r>
            <a:r>
              <a:rPr lang="en-US" sz="3200" dirty="0"/>
              <a:t> from </a:t>
            </a:r>
            <a:r>
              <a:rPr lang="en-US" sz="3200" b="1" dirty="0"/>
              <a:t>COVID-19</a:t>
            </a:r>
            <a:r>
              <a:rPr lang="en-US" sz="3200" dirty="0"/>
              <a:t> are derailing the </a:t>
            </a:r>
            <a:r>
              <a:rPr lang="en-US" sz="3200" b="1" dirty="0"/>
              <a:t>Addis Agenda</a:t>
            </a:r>
            <a:r>
              <a:rPr lang="en-US" sz="3200" dirty="0"/>
              <a:t> and the </a:t>
            </a:r>
            <a:r>
              <a:rPr lang="en-US" sz="3200" b="1" dirty="0"/>
              <a:t>SDGs</a:t>
            </a:r>
            <a:r>
              <a:rPr lang="en-US" sz="3200" dirty="0"/>
              <a:t>:</a:t>
            </a:r>
            <a:endParaRPr lang="en-US" sz="3200" dirty="0">
              <a:cs typeface="Calibri"/>
            </a:endParaRPr>
          </a:p>
          <a:p>
            <a:pPr marL="1028700" lvl="1" indent="-571500">
              <a:buFont typeface="Wingdings"/>
              <a:buChar char="Ø"/>
            </a:pPr>
            <a:r>
              <a:rPr lang="en-US" sz="2400" dirty="0">
                <a:ea typeface="+mn-lt"/>
                <a:cs typeface="+mn-lt"/>
              </a:rPr>
              <a:t>Investors </a:t>
            </a:r>
            <a:r>
              <a:rPr lang="en-US" sz="2400" b="1" i="1" dirty="0">
                <a:solidFill>
                  <a:srgbClr val="FF0000"/>
                </a:solidFill>
                <a:ea typeface="+mn-lt"/>
                <a:cs typeface="+mn-lt"/>
              </a:rPr>
              <a:t>removed almost USD $100 billion </a:t>
            </a:r>
            <a:r>
              <a:rPr lang="en-US" sz="2400" dirty="0">
                <a:ea typeface="+mn-lt"/>
                <a:cs typeface="+mn-lt"/>
              </a:rPr>
              <a:t>out of emerging markets during Feb-March -- the largest outflow ever recorded;</a:t>
            </a:r>
          </a:p>
          <a:p>
            <a:pPr marL="1028700" lvl="1" indent="-571500">
              <a:buFont typeface="Wingdings"/>
              <a:buChar char="Ø"/>
            </a:pPr>
            <a:r>
              <a:rPr lang="en-US" sz="2400" dirty="0">
                <a:ea typeface="+mn-lt"/>
                <a:cs typeface="+mn-lt"/>
              </a:rPr>
              <a:t>Collapsing </a:t>
            </a:r>
            <a:r>
              <a:rPr lang="en-US" sz="2400" b="1" i="1" dirty="0">
                <a:ea typeface="+mn-lt"/>
                <a:cs typeface="+mn-lt"/>
              </a:rPr>
              <a:t>trade</a:t>
            </a:r>
            <a:r>
              <a:rPr lang="en-US" sz="2400" dirty="0">
                <a:ea typeface="+mn-lt"/>
                <a:cs typeface="+mn-lt"/>
              </a:rPr>
              <a:t> and </a:t>
            </a:r>
            <a:r>
              <a:rPr lang="en-US" sz="2400" b="1" i="1" dirty="0">
                <a:ea typeface="+mn-lt"/>
                <a:cs typeface="+mn-lt"/>
              </a:rPr>
              <a:t>investment</a:t>
            </a:r>
            <a:r>
              <a:rPr lang="en-US" sz="2400" dirty="0">
                <a:ea typeface="+mn-lt"/>
                <a:cs typeface="+mn-lt"/>
              </a:rPr>
              <a:t>;</a:t>
            </a:r>
          </a:p>
          <a:p>
            <a:pPr marL="1028700" lvl="1" indent="-571500">
              <a:buFont typeface="Wingdings"/>
              <a:buChar char="Ø"/>
            </a:pPr>
            <a:r>
              <a:rPr lang="en-US" sz="2400" dirty="0">
                <a:ea typeface="+mn-lt"/>
                <a:cs typeface="+mn-lt"/>
              </a:rPr>
              <a:t>Sharp contraction in </a:t>
            </a:r>
            <a:r>
              <a:rPr lang="en-US" sz="2400" b="1" i="1" dirty="0">
                <a:ea typeface="+mn-lt"/>
                <a:cs typeface="+mn-lt"/>
              </a:rPr>
              <a:t>remittances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But </a:t>
            </a:r>
            <a:r>
              <a:rPr lang="en-US" sz="3200" b="1" dirty="0"/>
              <a:t>even before the pandemic</a:t>
            </a:r>
            <a:r>
              <a:rPr lang="en-US" sz="3200" dirty="0"/>
              <a:t>: </a:t>
            </a:r>
            <a:endParaRPr lang="en-US" sz="3200" dirty="0">
              <a:cs typeface="Calibri"/>
            </a:endParaRPr>
          </a:p>
          <a:p>
            <a:pPr marL="914400" lvl="1" indent="-457200">
              <a:spcAft>
                <a:spcPts val="400"/>
              </a:spcAft>
              <a:buFont typeface="Wingdings" panose="020B0604020202020204" pitchFamily="34" charset="0"/>
              <a:buChar char="Ø"/>
            </a:pPr>
            <a:r>
              <a:rPr lang="en-GB" sz="2400" b="1" i="1" dirty="0">
                <a:ea typeface="+mn-lt"/>
                <a:cs typeface="+mn-lt"/>
              </a:rPr>
              <a:t>ODA</a:t>
            </a:r>
            <a:r>
              <a:rPr lang="en-GB" sz="2400" dirty="0">
                <a:ea typeface="+mn-lt"/>
                <a:cs typeface="+mn-lt"/>
              </a:rPr>
              <a:t> fell 4.3%; ODA to LDCs fell 2.2% in 2018;</a:t>
            </a:r>
          </a:p>
          <a:p>
            <a:pPr marL="914400" lvl="1" indent="-457200">
              <a:spcAft>
                <a:spcPts val="400"/>
              </a:spcAft>
              <a:buFont typeface="Wingdings" panose="020B0604020202020204" pitchFamily="34" charset="0"/>
              <a:buChar char="Ø"/>
            </a:pPr>
            <a:r>
              <a:rPr lang="en-GB" sz="2400" dirty="0">
                <a:ea typeface="+mn-lt"/>
                <a:cs typeface="+mn-lt"/>
              </a:rPr>
              <a:t>1/5 countries were likely to see </a:t>
            </a:r>
            <a:r>
              <a:rPr lang="en-GB" sz="2400" b="1" i="1" dirty="0">
                <a:ea typeface="+mn-lt"/>
                <a:cs typeface="+mn-lt"/>
              </a:rPr>
              <a:t>per capita incomes </a:t>
            </a:r>
            <a:r>
              <a:rPr lang="en-GB" sz="2400" dirty="0">
                <a:ea typeface="+mn-lt"/>
                <a:cs typeface="+mn-lt"/>
              </a:rPr>
              <a:t>stagnate or decline in 2020;</a:t>
            </a:r>
          </a:p>
          <a:p>
            <a:pPr marL="914400" lvl="1" indent="-457200">
              <a:spcAft>
                <a:spcPts val="400"/>
              </a:spcAft>
              <a:buFont typeface="Wingdings" panose="020B0604020202020204" pitchFamily="34" charset="0"/>
              <a:buChar char="Ø"/>
            </a:pPr>
            <a:r>
              <a:rPr lang="en-US" sz="2400" b="1" i="1" dirty="0">
                <a:ea typeface="+mn-lt"/>
                <a:cs typeface="+mn-lt"/>
              </a:rPr>
              <a:t>Rising vulnerabilities </a:t>
            </a:r>
            <a:r>
              <a:rPr lang="en-US" sz="2400" dirty="0">
                <a:ea typeface="+mn-lt"/>
                <a:cs typeface="+mn-lt"/>
              </a:rPr>
              <a:t>in non-bank financial institutions.</a:t>
            </a:r>
          </a:p>
        </p:txBody>
      </p:sp>
    </p:spTree>
    <p:extLst>
      <p:ext uri="{BB962C8B-B14F-4D97-AF65-F5344CB8AC3E}">
        <p14:creationId xmlns:p14="http://schemas.microsoft.com/office/powerpoint/2010/main" val="84560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E3F8900D-0D4C-40C0-BEAF-9331E22E848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68693"/>
          </a:xfrm>
          <a:prstGeom prst="rect">
            <a:avLst/>
          </a:prstGeom>
          <a:solidFill>
            <a:srgbClr val="F99D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77900" algn="l"/>
            <a:endParaRPr lang="en-GB" sz="3200" b="1">
              <a:solidFill>
                <a:schemeClr val="bg1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9F54621-026A-426B-8D0D-595C3E0DBF97}"/>
              </a:ext>
            </a:extLst>
          </p:cNvPr>
          <p:cNvSpPr txBox="1">
            <a:spLocks/>
          </p:cNvSpPr>
          <p:nvPr/>
        </p:nvSpPr>
        <p:spPr>
          <a:xfrm>
            <a:off x="6842150" y="6241784"/>
            <a:ext cx="230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b="1"/>
              <a:t>Financing for Sustainable </a:t>
            </a:r>
          </a:p>
          <a:p>
            <a:pPr algn="l"/>
            <a:r>
              <a:rPr lang="en-GB" sz="1400" b="1"/>
              <a:t>Development Report 2020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3AC9C4-E5B6-48FA-8943-1834F6B95D69}"/>
              </a:ext>
            </a:extLst>
          </p:cNvPr>
          <p:cNvSpPr/>
          <p:nvPr/>
        </p:nvSpPr>
        <p:spPr>
          <a:xfrm rot="10800000" flipV="1">
            <a:off x="321057" y="6241784"/>
            <a:ext cx="5765596" cy="45719"/>
          </a:xfrm>
          <a:prstGeom prst="rect">
            <a:avLst/>
          </a:prstGeom>
          <a:solidFill>
            <a:srgbClr val="F99D2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FB4B8E-5E12-4979-94EA-26518B88E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1" t="15741" r="29642" b="7333"/>
          <a:stretch/>
        </p:blipFill>
        <p:spPr>
          <a:xfrm>
            <a:off x="6247271" y="6142788"/>
            <a:ext cx="566642" cy="563116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FA2C4BF-2461-4936-A51E-4B0398D1A275}"/>
              </a:ext>
            </a:extLst>
          </p:cNvPr>
          <p:cNvSpPr txBox="1">
            <a:spLocks/>
          </p:cNvSpPr>
          <p:nvPr/>
        </p:nvSpPr>
        <p:spPr>
          <a:xfrm>
            <a:off x="213718" y="6262941"/>
            <a:ext cx="4250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i="1">
                <a:solidFill>
                  <a:srgbClr val="F99D26"/>
                </a:solidFill>
              </a:rPr>
              <a:t>Inter-Agency Task Force on Financing for Development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1C68301C-9659-420F-AB8E-2212370E222A}"/>
              </a:ext>
            </a:extLst>
          </p:cNvPr>
          <p:cNvSpPr txBox="1">
            <a:spLocks/>
          </p:cNvSpPr>
          <p:nvPr/>
        </p:nvSpPr>
        <p:spPr>
          <a:xfrm>
            <a:off x="1247997" y="307847"/>
            <a:ext cx="7592663" cy="780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ea typeface="+mn-lt"/>
                <a:cs typeface="+mn-lt"/>
              </a:rPr>
              <a:t>Particularly worrisome is the prospect of a </a:t>
            </a:r>
            <a:r>
              <a:rPr lang="en-US" sz="3200" dirty="0">
                <a:solidFill>
                  <a:srgbClr val="FF0000"/>
                </a:solidFill>
                <a:ea typeface="+mn-lt"/>
                <a:cs typeface="+mn-lt"/>
              </a:rPr>
              <a:t>new debt crisis</a:t>
            </a:r>
            <a:endParaRPr lang="en-US" sz="3200" dirty="0">
              <a:solidFill>
                <a:schemeClr val="tx1"/>
              </a:solidFill>
              <a:ea typeface="+mn-lt"/>
              <a:cs typeface="+mn-lt"/>
            </a:endParaRPr>
          </a:p>
          <a:p>
            <a:pPr lvl="0" algn="l"/>
            <a:endParaRPr lang="en-US" sz="3200" b="1" dirty="0"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233278-432F-4B05-95C7-FCD82B688D56}"/>
              </a:ext>
            </a:extLst>
          </p:cNvPr>
          <p:cNvSpPr/>
          <p:nvPr/>
        </p:nvSpPr>
        <p:spPr>
          <a:xfrm>
            <a:off x="213718" y="6522265"/>
            <a:ext cx="207300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050" u="sng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http://developmentfinance.un.org</a:t>
            </a:r>
            <a:endParaRPr lang="en-US" sz="1050"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9F7EF2-7150-44D1-9FB9-03323265BD39}"/>
              </a:ext>
            </a:extLst>
          </p:cNvPr>
          <p:cNvSpPr txBox="1"/>
          <p:nvPr/>
        </p:nvSpPr>
        <p:spPr>
          <a:xfrm>
            <a:off x="210720" y="1099350"/>
            <a:ext cx="803282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F99D2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COVID-19 has enormous </a:t>
            </a: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</a:rPr>
              <a:t>fiscal impacts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... and</a:t>
            </a:r>
            <a:endParaRPr lang="en-US" sz="2400" dirty="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B5D6A-EBCF-4E2B-A404-B497A12F65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09" t="45555" r="31221" b="7056"/>
          <a:stretch/>
        </p:blipFill>
        <p:spPr>
          <a:xfrm>
            <a:off x="317194" y="106215"/>
            <a:ext cx="849044" cy="6728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0AF77D-7085-4B40-B5E3-D9182FB089FB}"/>
              </a:ext>
            </a:extLst>
          </p:cNvPr>
          <p:cNvSpPr/>
          <p:nvPr/>
        </p:nvSpPr>
        <p:spPr>
          <a:xfrm>
            <a:off x="445900" y="2171655"/>
            <a:ext cx="9383046" cy="39215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15000"/>
              </a:lnSpc>
              <a:buClr>
                <a:srgbClr val="F79646"/>
              </a:buClr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rgbClr val="F79646"/>
                </a:solidFill>
                <a:latin typeface="Calibri"/>
                <a:ea typeface="SimSun"/>
                <a:cs typeface="Wingdings" panose="05000000000000000000" pitchFamily="2" charset="2"/>
              </a:rPr>
              <a:t>44%</a:t>
            </a:r>
            <a:r>
              <a:rPr lang="en-US" i="1" dirty="0">
                <a:solidFill>
                  <a:srgbClr val="000000"/>
                </a:solidFill>
                <a:latin typeface="Calibri"/>
                <a:ea typeface="SimSun"/>
                <a:cs typeface="Wingdings" panose="05000000000000000000" pitchFamily="2" charset="2"/>
              </a:rPr>
              <a:t> of LDCs and other LICs were already at high risk of or in debt distress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Wingdings" panose="05000000000000000000" pitchFamily="2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447D4B-53BE-4DE1-B405-C4430AE7D8C2}"/>
              </a:ext>
            </a:extLst>
          </p:cNvPr>
          <p:cNvSpPr/>
          <p:nvPr/>
        </p:nvSpPr>
        <p:spPr>
          <a:xfrm>
            <a:off x="447428" y="2628863"/>
            <a:ext cx="8465789" cy="39215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15000"/>
              </a:lnSpc>
              <a:buClr>
                <a:srgbClr val="F79646"/>
              </a:buClr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rgbClr val="F79646"/>
                </a:solidFill>
                <a:latin typeface="Calibri"/>
                <a:ea typeface="SimSun"/>
              </a:rPr>
              <a:t>25%</a:t>
            </a:r>
            <a:r>
              <a:rPr lang="en-US" i="1" dirty="0">
                <a:latin typeface="Calibri"/>
                <a:ea typeface="SimSun"/>
                <a:cs typeface="Wingdings" panose="05000000000000000000" pitchFamily="2" charset="2"/>
              </a:rPr>
              <a:t> of public revenue was used for debt payments in frontier economies</a:t>
            </a:r>
            <a:endParaRPr lang="en-US" i="1" dirty="0">
              <a:effectLst/>
              <a:latin typeface="Calibri"/>
              <a:ea typeface="SimSun"/>
              <a:cs typeface="Wingdings" panose="05000000000000000000" pitchFamily="2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854D8-C609-48EE-BD32-B4E15973E728}"/>
              </a:ext>
            </a:extLst>
          </p:cNvPr>
          <p:cNvSpPr/>
          <p:nvPr/>
        </p:nvSpPr>
        <p:spPr>
          <a:xfrm>
            <a:off x="446307" y="3789361"/>
            <a:ext cx="8340623" cy="7107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15000"/>
              </a:lnSpc>
              <a:buClr>
                <a:srgbClr val="F79646"/>
              </a:buClr>
              <a:buFont typeface="Wingdings" panose="05000000000000000000" pitchFamily="2" charset="2"/>
              <a:buChar char="Ø"/>
            </a:pPr>
            <a:r>
              <a:rPr lang="en-US" i="1" dirty="0">
                <a:latin typeface="Calibri"/>
                <a:ea typeface="SimSun"/>
                <a:cs typeface="Wingdings" panose="05000000000000000000" pitchFamily="2" charset="2"/>
              </a:rPr>
              <a:t>More LICs, but also many MICs – </a:t>
            </a:r>
            <a:r>
              <a:rPr lang="en-GB" i="1" dirty="0">
                <a:latin typeface="Calibri"/>
                <a:ea typeface="SimSun"/>
              </a:rPr>
              <a:t>particularly those that depend on tourism or commodity exports</a:t>
            </a:r>
            <a:r>
              <a:rPr lang="en-US" i="1" dirty="0">
                <a:latin typeface="Calibri"/>
                <a:ea typeface="SimSun"/>
              </a:rPr>
              <a:t> – are at </a:t>
            </a:r>
            <a:r>
              <a:rPr lang="en-US" b="1" i="1" dirty="0">
                <a:latin typeface="Calibri"/>
                <a:ea typeface="SimSun"/>
              </a:rPr>
              <a:t>high risk of shocks and debt distress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AA0EC7-09BB-435B-8A05-D7EC2D01C83D}"/>
              </a:ext>
            </a:extLst>
          </p:cNvPr>
          <p:cNvSpPr/>
          <p:nvPr/>
        </p:nvSpPr>
        <p:spPr>
          <a:xfrm>
            <a:off x="260961" y="3237153"/>
            <a:ext cx="794296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Clr>
                <a:srgbClr val="F99D2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cs typeface="Calibri"/>
              </a:rPr>
              <a:t>Global debt will rise further…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0504F0-37F8-4160-B951-61E714BD8C61}"/>
              </a:ext>
            </a:extLst>
          </p:cNvPr>
          <p:cNvSpPr/>
          <p:nvPr/>
        </p:nvSpPr>
        <p:spPr>
          <a:xfrm>
            <a:off x="439453" y="5118954"/>
            <a:ext cx="8188070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 i="1" dirty="0">
                <a:latin typeface="Calibri"/>
                <a:cs typeface="Times New Roman"/>
              </a:rPr>
              <a:t>Highly-leveraged corporations </a:t>
            </a:r>
            <a:r>
              <a:rPr lang="en-US" i="1" dirty="0">
                <a:latin typeface="Calibri"/>
                <a:cs typeface="Times New Roman"/>
              </a:rPr>
              <a:t>are vulnerable to shocks – COVID-19 could turn into a protracted crisis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8FC777-AE98-4220-BAEB-BA351521E3AD}"/>
              </a:ext>
            </a:extLst>
          </p:cNvPr>
          <p:cNvSpPr/>
          <p:nvPr/>
        </p:nvSpPr>
        <p:spPr>
          <a:xfrm>
            <a:off x="425596" y="4602549"/>
            <a:ext cx="8188070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 i="1" dirty="0">
                <a:latin typeface="Calibri"/>
                <a:cs typeface="Times New Roman"/>
              </a:rPr>
              <a:t>Public debt will rise further </a:t>
            </a:r>
            <a:r>
              <a:rPr lang="en-US" i="1" dirty="0">
                <a:latin typeface="Calibri"/>
                <a:cs typeface="Times New Roman"/>
              </a:rPr>
              <a:t>in response to COVID-19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54719A-5D0D-4B5B-B89C-70260E9D3384}"/>
              </a:ext>
            </a:extLst>
          </p:cNvPr>
          <p:cNvSpPr txBox="1"/>
          <p:nvPr/>
        </p:nvSpPr>
        <p:spPr>
          <a:xfrm>
            <a:off x="210720" y="1570404"/>
            <a:ext cx="803282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F99D2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cs typeface="Calibri"/>
              </a:rPr>
              <a:t>Exacerbates </a:t>
            </a: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  <a:cs typeface="Calibri"/>
              </a:rPr>
              <a:t>risks of a debt crisis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cs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9325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A1FB1C-7BFB-455A-A32D-D8B229CAB9EA}"/>
              </a:ext>
            </a:extLst>
          </p:cNvPr>
          <p:cNvSpPr/>
          <p:nvPr/>
        </p:nvSpPr>
        <p:spPr>
          <a:xfrm rot="10800000" flipV="1">
            <a:off x="321057" y="6241784"/>
            <a:ext cx="8527108" cy="45719"/>
          </a:xfrm>
          <a:prstGeom prst="rect">
            <a:avLst/>
          </a:prstGeom>
          <a:solidFill>
            <a:srgbClr val="75707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EF7D3-6999-4F3C-B3D3-F2BD33C98463}"/>
              </a:ext>
            </a:extLst>
          </p:cNvPr>
          <p:cNvSpPr txBox="1">
            <a:spLocks/>
          </p:cNvSpPr>
          <p:nvPr/>
        </p:nvSpPr>
        <p:spPr>
          <a:xfrm>
            <a:off x="2446529" y="6262941"/>
            <a:ext cx="4250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i="1">
                <a:solidFill>
                  <a:srgbClr val="000000"/>
                </a:solidFill>
              </a:rPr>
              <a:t>Inter-agency Task Force on Financing for Development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11404-32F0-4F33-A71B-0602847D5074}"/>
              </a:ext>
            </a:extLst>
          </p:cNvPr>
          <p:cNvSpPr/>
          <p:nvPr/>
        </p:nvSpPr>
        <p:spPr>
          <a:xfrm>
            <a:off x="3535499" y="6522265"/>
            <a:ext cx="207300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050" u="sng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http://developmentfinance.un.org</a:t>
            </a:r>
            <a:endParaRPr lang="en-US" sz="1050"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E80D962-749C-4FDF-8582-95E8861579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24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+mn-lt"/>
              </a:rPr>
              <a:t>Main Messages from the 2020 FSDR:</a:t>
            </a:r>
          </a:p>
          <a:p>
            <a:r>
              <a:rPr lang="en-GB" sz="2800" b="1" i="1" dirty="0">
                <a:latin typeface="+mn-lt"/>
                <a:cs typeface="Calibri"/>
              </a:rPr>
              <a:t>Immediate actions and medium-term policy solutions required</a:t>
            </a:r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177BFA1-0E8C-4298-BEC0-0A25B5475F9F}"/>
              </a:ext>
            </a:extLst>
          </p:cNvPr>
          <p:cNvSpPr txBox="1">
            <a:spLocks/>
          </p:cNvSpPr>
          <p:nvPr/>
        </p:nvSpPr>
        <p:spPr>
          <a:xfrm>
            <a:off x="213718" y="48170"/>
            <a:ext cx="7537246" cy="86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90000"/>
              </a:lnSpc>
            </a:pPr>
            <a:endParaRPr lang="en-GB" sz="2800" b="1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C912B5-965C-49B7-A8E6-B6E79DCD7D17}"/>
              </a:ext>
            </a:extLst>
          </p:cNvPr>
          <p:cNvSpPr txBox="1"/>
          <p:nvPr/>
        </p:nvSpPr>
        <p:spPr>
          <a:xfrm>
            <a:off x="213718" y="1051537"/>
            <a:ext cx="8634447" cy="54476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60045" indent="-360045">
              <a:buFont typeface="Wingdings" pitchFamily="2" charset="2"/>
              <a:buChar char="Ø"/>
            </a:pPr>
            <a:r>
              <a:rPr lang="en-US" sz="2200" dirty="0"/>
              <a:t>A </a:t>
            </a:r>
            <a:r>
              <a:rPr lang="en-US" sz="2200" b="1" dirty="0"/>
              <a:t>globally coordinated stimulus package</a:t>
            </a:r>
            <a:r>
              <a:rPr lang="en-US" sz="2200" dirty="0"/>
              <a:t>, including reversing the decline in aid and increased </a:t>
            </a:r>
            <a:r>
              <a:rPr lang="en-US" sz="2200" b="1" i="1" dirty="0"/>
              <a:t>concessional finance</a:t>
            </a:r>
            <a:r>
              <a:rPr lang="en-US" sz="2200" dirty="0"/>
              <a:t>; supporting global liquidity through </a:t>
            </a:r>
            <a:r>
              <a:rPr lang="en-US" sz="2200" b="1" i="1" dirty="0"/>
              <a:t>SDRs</a:t>
            </a:r>
            <a:r>
              <a:rPr lang="en-US" sz="2200" dirty="0"/>
              <a:t>.</a:t>
            </a:r>
            <a:endParaRPr lang="en-US" dirty="0"/>
          </a:p>
          <a:p>
            <a:pPr marL="360045" indent="-360045">
              <a:buFont typeface="Wingdings,Sans-Serif" pitchFamily="2" charset="2"/>
              <a:buChar char="Ø"/>
            </a:pPr>
            <a:r>
              <a:rPr lang="en-US" sz="2200" b="1" dirty="0">
                <a:ea typeface="+mn-lt"/>
                <a:cs typeface="+mn-lt"/>
              </a:rPr>
              <a:t>Prevent a debt crisis:</a:t>
            </a:r>
            <a:endParaRPr lang="en-US" sz="2200" dirty="0">
              <a:ea typeface="+mn-lt"/>
              <a:cs typeface="+mn-lt"/>
            </a:endParaRPr>
          </a:p>
          <a:p>
            <a:pPr marL="817245" lvl="1" indent="-360045">
              <a:buFont typeface="Arial,Sans-Serif" pitchFamily="2" charset="2"/>
              <a:buChar char="•"/>
            </a:pPr>
            <a:r>
              <a:rPr lang="en-US" sz="2200" dirty="0">
                <a:ea typeface="+mn-lt"/>
                <a:cs typeface="+mn-lt"/>
              </a:rPr>
              <a:t>Immediately </a:t>
            </a:r>
            <a:r>
              <a:rPr lang="en-US" sz="2200" b="1" i="1" dirty="0">
                <a:ea typeface="+mn-lt"/>
                <a:cs typeface="+mn-lt"/>
              </a:rPr>
              <a:t>suspending debt payments </a:t>
            </a:r>
            <a:r>
              <a:rPr lang="en-US" sz="2200" dirty="0">
                <a:ea typeface="+mn-lt"/>
                <a:cs typeface="+mn-lt"/>
              </a:rPr>
              <a:t>from poor countries; </a:t>
            </a:r>
          </a:p>
          <a:p>
            <a:pPr marL="817245" lvl="1" indent="-360045">
              <a:buFont typeface="Arial,Sans-Serif" pitchFamily="2" charset="2"/>
              <a:buChar char="•"/>
            </a:pPr>
            <a:r>
              <a:rPr lang="en-US" sz="2200" dirty="0">
                <a:ea typeface="+mn-lt"/>
                <a:cs typeface="+mn-lt"/>
              </a:rPr>
              <a:t>Beyond the crisis, </a:t>
            </a:r>
            <a:r>
              <a:rPr lang="en-US" sz="2200" b="1" i="1" dirty="0">
                <a:ea typeface="+mn-lt"/>
                <a:cs typeface="+mn-lt"/>
              </a:rPr>
              <a:t>reassess debt sustainability</a:t>
            </a:r>
            <a:r>
              <a:rPr lang="en-US" sz="2200" dirty="0">
                <a:ea typeface="+mn-lt"/>
                <a:cs typeface="+mn-lt"/>
              </a:rPr>
              <a:t>/</a:t>
            </a:r>
            <a:r>
              <a:rPr lang="en-US" sz="2200" b="1" i="1" dirty="0">
                <a:ea typeface="+mn-lt"/>
                <a:cs typeface="+mn-lt"/>
              </a:rPr>
              <a:t>revisit existing mechanisms</a:t>
            </a:r>
            <a:r>
              <a:rPr lang="en-US" sz="2200" dirty="0">
                <a:ea typeface="+mn-lt"/>
                <a:cs typeface="+mn-lt"/>
              </a:rPr>
              <a:t>.</a:t>
            </a:r>
          </a:p>
          <a:p>
            <a:pPr marL="360045" indent="-360045">
              <a:buFont typeface="Wingdings" pitchFamily="2" charset="2"/>
              <a:buChar char="Ø"/>
            </a:pPr>
            <a:r>
              <a:rPr lang="en-US" sz="2200" b="1" dirty="0"/>
              <a:t>Stabilize financial markets by continuing to inject liquidity:</a:t>
            </a:r>
            <a:r>
              <a:rPr lang="en-US" sz="2200" dirty="0"/>
              <a:t> </a:t>
            </a:r>
            <a:endParaRPr lang="en-US" sz="2200" dirty="0">
              <a:cs typeface="Calibri"/>
            </a:endParaRPr>
          </a:p>
          <a:p>
            <a:pPr marL="817245" lvl="1" indent="-360045">
              <a:buFont typeface="Arial" panose="020B0604020202020204" pitchFamily="34" charset="0"/>
              <a:buChar char="•"/>
            </a:pPr>
            <a:r>
              <a:rPr lang="en-US" sz="2200" dirty="0"/>
              <a:t>Use of </a:t>
            </a:r>
            <a:r>
              <a:rPr lang="en-US" sz="2200" b="1" i="1" dirty="0"/>
              <a:t>capital account management</a:t>
            </a:r>
            <a:r>
              <a:rPr lang="en-US" sz="2200" dirty="0"/>
              <a:t>;</a:t>
            </a:r>
          </a:p>
          <a:p>
            <a:pPr marL="817245" lvl="1" indent="-360045">
              <a:buFont typeface="Arial" panose="020B0604020202020204" pitchFamily="34" charset="0"/>
              <a:buChar char="•"/>
            </a:pPr>
            <a:r>
              <a:rPr lang="en-US" sz="2200" dirty="0"/>
              <a:t>In the medium-term, explore regulatory frameworks to </a:t>
            </a:r>
            <a:r>
              <a:rPr lang="en-US" sz="2200" b="1" i="1" dirty="0"/>
              <a:t>limit over-borrowing</a:t>
            </a:r>
            <a:r>
              <a:rPr lang="en-US" sz="2200" dirty="0"/>
              <a:t> for non-productive investments, such as repaying shareholders.</a:t>
            </a:r>
            <a:endParaRPr lang="en-US" sz="2200" dirty="0">
              <a:cs typeface="Calibri"/>
            </a:endParaRPr>
          </a:p>
          <a:p>
            <a:pPr marL="360045" indent="-360045">
              <a:buFont typeface="Wingdings" pitchFamily="2" charset="2"/>
              <a:buChar char="Ø"/>
            </a:pPr>
            <a:r>
              <a:rPr lang="en-US" sz="2200" b="1" dirty="0"/>
              <a:t>Partnering with the private sector:</a:t>
            </a:r>
            <a:r>
              <a:rPr lang="en-US" sz="2200" dirty="0"/>
              <a:t> </a:t>
            </a:r>
            <a:endParaRPr lang="en-US" sz="2200" dirty="0">
              <a:cs typeface="Calibri"/>
            </a:endParaRPr>
          </a:p>
          <a:p>
            <a:pPr marL="817245" lvl="1" indent="-360045">
              <a:buFont typeface="Arial" panose="020B0604020202020204" pitchFamily="34" charset="0"/>
              <a:buChar char="•"/>
            </a:pPr>
            <a:r>
              <a:rPr lang="en-US" sz="2200" dirty="0"/>
              <a:t>In the short term, roll over debt to SMEs and individuals;</a:t>
            </a:r>
            <a:endParaRPr lang="en-US" sz="2200" dirty="0">
              <a:cs typeface="Calibri"/>
            </a:endParaRPr>
          </a:p>
          <a:p>
            <a:pPr marL="817245" lvl="1" indent="-360045">
              <a:buFont typeface="Arial" panose="020B0604020202020204" pitchFamily="34" charset="0"/>
              <a:buChar char="•"/>
            </a:pPr>
            <a:r>
              <a:rPr lang="en-US" sz="2200" dirty="0"/>
              <a:t>In the medium-term, </a:t>
            </a:r>
            <a:r>
              <a:rPr lang="en-US" sz="2200" b="1" i="1" dirty="0"/>
              <a:t>promote sustainable investment</a:t>
            </a:r>
            <a:r>
              <a:rPr lang="en-US" sz="2200" dirty="0"/>
              <a:t>.</a:t>
            </a:r>
            <a:endParaRPr lang="en-US" dirty="0">
              <a:ea typeface="+mn-lt"/>
              <a:cs typeface="+mn-lt"/>
            </a:endParaRPr>
          </a:p>
          <a:p>
            <a:pPr marL="817245" lvl="1" indent="-360045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18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A1FB1C-7BFB-455A-A32D-D8B229CAB9EA}"/>
              </a:ext>
            </a:extLst>
          </p:cNvPr>
          <p:cNvSpPr/>
          <p:nvPr/>
        </p:nvSpPr>
        <p:spPr>
          <a:xfrm rot="10800000" flipV="1">
            <a:off x="321057" y="6241784"/>
            <a:ext cx="8527108" cy="45719"/>
          </a:xfrm>
          <a:prstGeom prst="rect">
            <a:avLst/>
          </a:prstGeom>
          <a:solidFill>
            <a:srgbClr val="75707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EF7D3-6999-4F3C-B3D3-F2BD33C98463}"/>
              </a:ext>
            </a:extLst>
          </p:cNvPr>
          <p:cNvSpPr txBox="1">
            <a:spLocks/>
          </p:cNvSpPr>
          <p:nvPr/>
        </p:nvSpPr>
        <p:spPr>
          <a:xfrm>
            <a:off x="2446529" y="6262941"/>
            <a:ext cx="4250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i="1">
                <a:solidFill>
                  <a:srgbClr val="000000"/>
                </a:solidFill>
              </a:rPr>
              <a:t>Inter-agency Task Force on Financing for Development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11404-32F0-4F33-A71B-0602847D5074}"/>
              </a:ext>
            </a:extLst>
          </p:cNvPr>
          <p:cNvSpPr/>
          <p:nvPr/>
        </p:nvSpPr>
        <p:spPr>
          <a:xfrm>
            <a:off x="3535499" y="6522265"/>
            <a:ext cx="207300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050" u="sng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http://developmentfinance.un.org</a:t>
            </a:r>
            <a:endParaRPr lang="en-US" sz="1050"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E80D962-749C-4FDF-8582-95E8861579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68693"/>
          </a:xfrm>
          <a:prstGeom prst="rect">
            <a:avLst/>
          </a:prstGeom>
          <a:solidFill>
            <a:srgbClr val="FFE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>
                <a:latin typeface="+mn-lt"/>
              </a:rPr>
              <a:t>Main Messages from the 2020 FSDR:</a:t>
            </a:r>
            <a:endParaRPr lang="en-US"/>
          </a:p>
          <a:p>
            <a:r>
              <a:rPr lang="en-GB" sz="2800" b="1" i="1">
                <a:latin typeface="+mn-lt"/>
                <a:cs typeface="Calibri"/>
              </a:rPr>
              <a:t>Additional policy solutions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177BFA1-0E8C-4298-BEC0-0A25B5475F9F}"/>
              </a:ext>
            </a:extLst>
          </p:cNvPr>
          <p:cNvSpPr txBox="1">
            <a:spLocks/>
          </p:cNvSpPr>
          <p:nvPr/>
        </p:nvSpPr>
        <p:spPr>
          <a:xfrm>
            <a:off x="213718" y="48170"/>
            <a:ext cx="7537246" cy="86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90000"/>
              </a:lnSpc>
            </a:pPr>
            <a:endParaRPr lang="en-GB" sz="2800" b="1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C912B5-965C-49B7-A8E6-B6E79DCD7D17}"/>
              </a:ext>
            </a:extLst>
          </p:cNvPr>
          <p:cNvSpPr txBox="1"/>
          <p:nvPr/>
        </p:nvSpPr>
        <p:spPr>
          <a:xfrm>
            <a:off x="213718" y="1021438"/>
            <a:ext cx="8634447" cy="52937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dirty="0"/>
              <a:t>Building back better for sustainable development:</a:t>
            </a:r>
            <a:endParaRPr lang="en-US" sz="2200" b="1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Public and private </a:t>
            </a:r>
            <a:r>
              <a:rPr lang="en-US" sz="2200" b="1" i="1" dirty="0"/>
              <a:t>investment</a:t>
            </a:r>
            <a:r>
              <a:rPr lang="en-US" sz="2200" dirty="0"/>
              <a:t> in sustainable development including in </a:t>
            </a:r>
            <a:r>
              <a:rPr lang="en-US" sz="2200" b="1" i="1" dirty="0"/>
              <a:t>resilient infrastructure</a:t>
            </a:r>
            <a:r>
              <a:rPr lang="en-US" sz="2200" dirty="0"/>
              <a:t>;</a:t>
            </a:r>
            <a:endParaRPr lang="en-US" sz="22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Strengthened </a:t>
            </a:r>
            <a:r>
              <a:rPr lang="en-US" sz="2200" b="1" i="1" dirty="0"/>
              <a:t>social protection systems</a:t>
            </a:r>
            <a:r>
              <a:rPr lang="en-US" sz="2200" dirty="0"/>
              <a:t>;</a:t>
            </a:r>
            <a:endParaRPr lang="en-US" sz="22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Investment in crisis prevention, </a:t>
            </a:r>
            <a:r>
              <a:rPr lang="en-US" sz="2200" b="1" i="1" dirty="0"/>
              <a:t>risk reduction </a:t>
            </a:r>
            <a:r>
              <a:rPr lang="en-US" sz="2200" dirty="0"/>
              <a:t>and planning;</a:t>
            </a:r>
            <a:endParaRPr lang="en-US" sz="22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Eliminate </a:t>
            </a:r>
            <a:r>
              <a:rPr lang="en-US" sz="2200" b="1" i="1" dirty="0"/>
              <a:t>trade barriers </a:t>
            </a:r>
            <a:r>
              <a:rPr lang="en-US" sz="2200" dirty="0"/>
              <a:t>and restrictions that affect supply chains.</a:t>
            </a:r>
          </a:p>
          <a:p>
            <a:pPr marL="800100" lvl="1" indent="-342900">
              <a:buFont typeface="Symbol" panose="05050102010706020507" pitchFamily="18" charset="2"/>
              <a:buChar char=""/>
            </a:pPr>
            <a:r>
              <a:rPr lang="en-US" sz="2200" dirty="0"/>
              <a:t>Policy responses need to be </a:t>
            </a:r>
            <a:r>
              <a:rPr lang="en-US" sz="2200" b="1" i="1" dirty="0"/>
              <a:t>human-</a:t>
            </a:r>
            <a:r>
              <a:rPr lang="en-US" sz="2200" b="1" i="1" dirty="0" err="1"/>
              <a:t>centred</a:t>
            </a:r>
            <a:r>
              <a:rPr lang="en-US" sz="2200" dirty="0"/>
              <a:t> and </a:t>
            </a:r>
            <a:r>
              <a:rPr lang="en-US" sz="2200" b="1" i="1" dirty="0"/>
              <a:t>gender-responsive</a:t>
            </a:r>
            <a:r>
              <a:rPr lang="en-US" sz="2200" dirty="0"/>
              <a:t>, designed to help those most in need. </a:t>
            </a:r>
          </a:p>
          <a:p>
            <a:pPr lvl="1"/>
            <a:endParaRPr lang="en-US" sz="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b="1" dirty="0"/>
              <a:t>Digital technologies present tremendous potential for the SDGs, </a:t>
            </a:r>
            <a:r>
              <a:rPr lang="en-GB" sz="2200" b="1" dirty="0"/>
              <a:t>as highlighted by the use of technology to respond to the COVID-19 pandemic. But the pandemic has also highlighted inequities in access. And digital technologies raise new risks and challenges. </a:t>
            </a:r>
            <a:r>
              <a:rPr lang="en-US" sz="2200" dirty="0"/>
              <a:t> </a:t>
            </a:r>
            <a:endParaRPr lang="en-US" sz="22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Public policies should be adjusted to accelerate progress, </a:t>
            </a:r>
            <a:r>
              <a:rPr lang="en-US" sz="2200" b="1" i="1" dirty="0"/>
              <a:t>address exclusion</a:t>
            </a:r>
            <a:r>
              <a:rPr lang="en-US" sz="2200" dirty="0"/>
              <a:t> and risks of </a:t>
            </a:r>
            <a:r>
              <a:rPr lang="en-US" sz="2200" b="1" i="1" dirty="0"/>
              <a:t>discrimination</a:t>
            </a:r>
            <a:r>
              <a:rPr lang="en-US" sz="2200" dirty="0"/>
              <a:t>, and ensure benefits for the society at large, including decent jobs.</a:t>
            </a:r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7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5909B7-ADD0-4FA4-BDBF-1A12ED13A95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76FA6">
                  <a:shade val="30000"/>
                  <a:satMod val="115000"/>
                </a:srgbClr>
              </a:gs>
              <a:gs pos="50000">
                <a:srgbClr val="176FA6">
                  <a:shade val="67500"/>
                  <a:satMod val="115000"/>
                </a:srgbClr>
              </a:gs>
              <a:gs pos="100000">
                <a:srgbClr val="176FA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F0BDAB-F407-40F3-BE52-AE9BFA1FA3C1}"/>
              </a:ext>
            </a:extLst>
          </p:cNvPr>
          <p:cNvSpPr/>
          <p:nvPr/>
        </p:nvSpPr>
        <p:spPr>
          <a:xfrm>
            <a:off x="4765192" y="985536"/>
            <a:ext cx="4114486" cy="4229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Thank you!</a:t>
            </a:r>
            <a:endParaRPr lang="en-US" sz="4000" b="1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sz="2600" b="1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sz="2600" b="1" u="sng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sz="2600" b="1" u="sng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sz="2600" b="1" u="sng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29BC43-05F3-4C8C-B9EE-1D23B74504E3}"/>
              </a:ext>
            </a:extLst>
          </p:cNvPr>
          <p:cNvSpPr/>
          <p:nvPr/>
        </p:nvSpPr>
        <p:spPr>
          <a:xfrm rot="10800000" flipV="1">
            <a:off x="424578" y="6451242"/>
            <a:ext cx="6128621" cy="4744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976743B-6ACA-4AE0-8E66-D2D7734F37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5" r="23150"/>
          <a:stretch/>
        </p:blipFill>
        <p:spPr>
          <a:xfrm>
            <a:off x="6330292" y="6006352"/>
            <a:ext cx="2446155" cy="1668951"/>
          </a:xfrm>
          <a:prstGeom prst="rect">
            <a:avLst/>
          </a:prstGeom>
        </p:spPr>
      </p:pic>
      <p:pic>
        <p:nvPicPr>
          <p:cNvPr id="2" name="Picture 12">
            <a:extLst>
              <a:ext uri="{FF2B5EF4-FFF2-40B4-BE49-F238E27FC236}">
                <a16:creationId xmlns:a16="http://schemas.microsoft.com/office/drawing/2014/main" id="{B47D461E-E5AC-4E19-B716-27C9D416B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210" y="982057"/>
            <a:ext cx="3749792" cy="48329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A close up of text on a white surface&#10;&#10;Description generated with high confidence">
            <a:extLst>
              <a:ext uri="{FF2B5EF4-FFF2-40B4-BE49-F238E27FC236}">
                <a16:creationId xmlns:a16="http://schemas.microsoft.com/office/drawing/2014/main" id="{901EE8CD-B3D0-4D41-852A-5616A0C98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063" y="3709657"/>
            <a:ext cx="2166042" cy="216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86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fe2fae-7f9e-41d6-8a76-86fd2ba05685">
      <UserInfo>
        <DisplayName>Sharon Spiegel</DisplayName>
        <AccountId>110</AccountId>
        <AccountType/>
      </UserInfo>
      <UserInfo>
        <DisplayName>Oliver Schwank</DisplayName>
        <AccountId>14</AccountId>
        <AccountType/>
      </UserInfo>
      <UserInfo>
        <DisplayName>Kathryn Donovan</DisplayName>
        <AccountId>124</AccountId>
        <AccountType/>
      </UserInfo>
      <UserInfo>
        <DisplayName>Mathieu Verougstraete</DisplayName>
        <AccountId>34</AccountId>
        <AccountType/>
      </UserInfo>
      <UserInfo>
        <DisplayName>Elenita Oliveros</DisplayName>
        <AccountId>170</AccountId>
        <AccountType/>
      </UserInfo>
      <UserInfo>
        <DisplayName>Resina Katafono</DisplayName>
        <AccountId>32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07632BEB62142BF26E36AD6D8B684" ma:contentTypeVersion="13" ma:contentTypeDescription="Create a new document." ma:contentTypeScope="" ma:versionID="fd1479d652f4d2b621fbbb26038f7057">
  <xsd:schema xmlns:xsd="http://www.w3.org/2001/XMLSchema" xmlns:xs="http://www.w3.org/2001/XMLSchema" xmlns:p="http://schemas.microsoft.com/office/2006/metadata/properties" xmlns:ns3="3419e837-75ee-4790-acc3-5f19a082db3f" xmlns:ns4="9ffe2fae-7f9e-41d6-8a76-86fd2ba05685" targetNamespace="http://schemas.microsoft.com/office/2006/metadata/properties" ma:root="true" ma:fieldsID="d1c5e9c7e1a8ee0278340a26282b6462" ns3:_="" ns4:_="">
    <xsd:import namespace="3419e837-75ee-4790-acc3-5f19a082db3f"/>
    <xsd:import namespace="9ffe2fae-7f9e-41d6-8a76-86fd2ba056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9e837-75ee-4790-acc3-5f19a082db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e2fae-7f9e-41d6-8a76-86fd2ba0568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6EA2D7-B18E-4116-AADD-F8CDF192F0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F9C979-ECC3-4B3B-900E-E20DDC43E66B}">
  <ds:schemaRefs>
    <ds:schemaRef ds:uri="http://schemas.microsoft.com/office/2006/metadata/properties"/>
    <ds:schemaRef ds:uri="http://schemas.microsoft.com/office/infopath/2007/PartnerControls"/>
    <ds:schemaRef ds:uri="9ffe2fae-7f9e-41d6-8a76-86fd2ba05685"/>
  </ds:schemaRefs>
</ds:datastoreItem>
</file>

<file path=customXml/itemProps3.xml><?xml version="1.0" encoding="utf-8"?>
<ds:datastoreItem xmlns:ds="http://schemas.openxmlformats.org/officeDocument/2006/customXml" ds:itemID="{FFDB2C95-BCDC-4DB9-810C-F569D9AF7F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19e837-75ee-4790-acc3-5f19a082db3f"/>
    <ds:schemaRef ds:uri="9ffe2fae-7f9e-41d6-8a76-86fd2ba05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621</Words>
  <Application>Microsoft Office PowerPoint</Application>
  <PresentationFormat>On-screen Show (4:3)</PresentationFormat>
  <Paragraphs>85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Arial,Sans-Serif</vt:lpstr>
      <vt:lpstr>Calibri</vt:lpstr>
      <vt:lpstr>Calibri Light</vt:lpstr>
      <vt:lpstr>Symbol</vt:lpstr>
      <vt:lpstr>Wingdings</vt:lpstr>
      <vt:lpstr>Wingdings,Sans-Serif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DESA/FSDO</dc:creator>
  <cp:lastModifiedBy>Author</cp:lastModifiedBy>
  <cp:revision>344</cp:revision>
  <cp:lastPrinted>2019-04-02T20:57:50Z</cp:lastPrinted>
  <dcterms:created xsi:type="dcterms:W3CDTF">2019-02-27T16:26:34Z</dcterms:created>
  <dcterms:modified xsi:type="dcterms:W3CDTF">2020-05-26T20:40:48Z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0x01010089307632BEB62142BF26E36AD6D8B684</vt:lpwstr>
  </property>
</Properties>
</file>